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12" r:id="rId3"/>
    <p:sldId id="297" r:id="rId4"/>
    <p:sldId id="300" r:id="rId5"/>
    <p:sldId id="301" r:id="rId6"/>
    <p:sldId id="303" r:id="rId7"/>
    <p:sldId id="304" r:id="rId8"/>
    <p:sldId id="305" r:id="rId9"/>
    <p:sldId id="313" r:id="rId10"/>
    <p:sldId id="306" r:id="rId11"/>
    <p:sldId id="307" r:id="rId12"/>
    <p:sldId id="308" r:id="rId13"/>
    <p:sldId id="309" r:id="rId14"/>
    <p:sldId id="310" r:id="rId15"/>
    <p:sldId id="311" r:id="rId16"/>
    <p:sldId id="296" r:id="rId17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33FF"/>
    <a:srgbClr val="A50021"/>
    <a:srgbClr val="000066"/>
    <a:srgbClr val="FF0000"/>
    <a:srgbClr val="00FF00"/>
    <a:srgbClr val="0000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83" autoAdjust="0"/>
  </p:normalViewPr>
  <p:slideViewPr>
    <p:cSldViewPr snapToGrid="0" showGuides="1">
      <p:cViewPr varScale="1">
        <p:scale>
          <a:sx n="108" d="100"/>
          <a:sy n="108" d="100"/>
        </p:scale>
        <p:origin x="6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D818E-E71C-4E90-B0CA-487B75C22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6BEEE-041E-48C3-BE53-A5A24BDBFA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399A-3D14-4DB0-83BD-0B03C928D7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3C91-360D-4089-83B1-2292845AAC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CDDE-23A7-46CF-BCDF-0A291597B6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21C02-53AE-4772-A17F-8FBCF3510F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A04F-F78C-46F7-845F-F1118F7BD09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8CB0-4829-4ACB-80DE-DEC9562CF6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764A-B9D7-4B8D-95B4-3B0A8C55D8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EF16-8DA6-485D-8C1F-28FBF46BDB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5B26-8001-47DC-8302-F525D1D1AE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57E15-36A5-4254-9C4F-8C5D2381C2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EA7D-22AD-48BA-B97B-0027AFB0C75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EB04-C30D-4675-8EC3-B92DA2CB5E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BF3C3-69DE-458D-9CBD-8B9391381FA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9B82-0FBC-47A5-B1F7-A797D0C868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CDE49-1B7D-4871-8520-E478927594F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F5D91-4F17-41C7-ACD3-75BA25B7D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D4D5-2AB9-4882-A1CE-FAB49D581F7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5453-46DB-4A38-AB67-D33FB92572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24F80-F27C-43A7-BC33-1B3F2B3D879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0BE4-72E7-40E1-A88A-15D6A9FC41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70480-F41D-4A9C-BAA2-DF32E364EC4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DFA1-E833-4420-9964-4E42E55F3B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B24B47D-6EF4-4B5B-91EF-7C593FCA0E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E0CFEFD-B2E7-40DB-9AA2-339327FA1A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l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16383561176&amp;di=ac35fd377914ee509604e0c219786450&amp;imgtype=0&amp;src=http%3A%2F%2Ffile01.16sucai.com%2Fd%2Ffile%2F2013%2F1018%2F4a1001089501e87a4a34074482c52f8e.jpg"/>
          <p:cNvPicPr>
            <a:picLocks noChangeAspect="1" noChangeArrowheads="1"/>
          </p:cNvPicPr>
          <p:nvPr/>
        </p:nvPicPr>
        <p:blipFill>
          <a:blip r:embed="rId1">
            <a:lum contrast="12000"/>
          </a:blip>
          <a:srcRect/>
          <a:stretch>
            <a:fillRect/>
          </a:stretch>
        </p:blipFill>
        <p:spPr bwMode="auto">
          <a:xfrm>
            <a:off x="-6350" y="5583238"/>
            <a:ext cx="649287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 txBox="1"/>
          <p:nvPr/>
        </p:nvSpPr>
        <p:spPr>
          <a:xfrm>
            <a:off x="2877660" y="2586600"/>
            <a:ext cx="7343775" cy="3328056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 panose="0201060003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项目名称：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的研究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任务来源：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局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项目级别：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厅局级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项目负责人：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李某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所在单位：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药学院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研究期限：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月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月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资助经费：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万元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汇报时间：  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  月  日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3"/>
          <p:cNvSpPr txBox="1"/>
          <p:nvPr/>
        </p:nvSpPr>
        <p:spPr bwMode="auto">
          <a:xfrm>
            <a:off x="1868010" y="1392060"/>
            <a:ext cx="8353425" cy="97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等线 Light" panose="02010600030101010101" charset="-122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9pPr>
          </a:lstStyle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”项目</a:t>
            </a:r>
            <a:b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中期进展汇报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2"/>
          <a:srcRect r="48059"/>
          <a:stretch>
            <a:fillRect/>
          </a:stretch>
        </p:blipFill>
        <p:spPr bwMode="auto">
          <a:xfrm>
            <a:off x="66675" y="71755"/>
            <a:ext cx="378968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70573" y="1196975"/>
          <a:ext cx="10204451" cy="4824413"/>
        </p:xfrm>
        <a:graphic>
          <a:graphicData uri="http://schemas.openxmlformats.org/drawingml/2006/table">
            <a:tbl>
              <a:tblPr/>
              <a:tblGrid>
                <a:gridCol w="2133293"/>
                <a:gridCol w="3250158"/>
                <a:gridCol w="4821000"/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2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20688" y="1020273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四、研究工作的主要进展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539750" y="1852673"/>
            <a:ext cx="111276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备注：</a:t>
            </a:r>
            <a:r>
              <a:rPr lang="zh-CN" altLang="zh-CN" dirty="0">
                <a:solidFill>
                  <a:srgbClr val="FF0000"/>
                </a:solidFill>
              </a:rPr>
              <a:t>本部分是进展报告的重要部分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</a:rPr>
              <a:t>请认真撰写。请分层次叙述所开展的研究工作、取得的进展或碰到的问题等，给出必要的数据、图表。本部分亦包括组织或参加国内外学术活动的情况。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正文请删除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五、下一阶段工作计划（按季度列出）</a:t>
            </a:r>
            <a:endParaRPr lang="zh-CN" altLang="en-US" sz="2800" dirty="0"/>
          </a:p>
        </p:txBody>
      </p:sp>
    </p:spTree>
  </p:cSld>
  <p:clrMapOvr>
    <a:masterClrMapping/>
  </p:clrMapOvr>
  <p:transition spd="med">
    <p:pull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83568" y="175057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六、经费使用情况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83567" y="836712"/>
          <a:ext cx="10775007" cy="57959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07806"/>
                <a:gridCol w="1773678"/>
                <a:gridCol w="1798150"/>
                <a:gridCol w="4495373"/>
              </a:tblGrid>
              <a:tr h="665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科目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经费预算金额（万元）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</a:t>
                      </a:r>
                      <a:r>
                        <a:rPr lang="zh-CN" altLang="en-US" sz="1800" kern="0" dirty="0">
                          <a:effectLst/>
                        </a:rPr>
                        <a:t>执行</a:t>
                      </a:r>
                      <a:r>
                        <a:rPr lang="zh-CN" sz="1800" kern="0" dirty="0">
                          <a:effectLst/>
                        </a:rPr>
                        <a:t>金额（万元）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开支内容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合计：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经费完成率</a:t>
                      </a:r>
                      <a:r>
                        <a:rPr lang="en-US" sz="1800" kern="0" dirty="0">
                          <a:effectLst/>
                        </a:rPr>
                        <a:t>=</a:t>
                      </a:r>
                      <a:r>
                        <a:rPr lang="zh-CN" altLang="en-US" sz="1800" kern="0" dirty="0">
                          <a:effectLst/>
                        </a:rPr>
                        <a:t>执行经费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altLang="en-US" sz="1800" kern="0" dirty="0">
                          <a:effectLst/>
                        </a:rPr>
                        <a:t>预算经费</a:t>
                      </a:r>
                      <a:r>
                        <a:rPr lang="en-US" sz="1800" kern="0" dirty="0">
                          <a:effectLst/>
                        </a:rPr>
                        <a:t>=</a:t>
                      </a:r>
                      <a:r>
                        <a:rPr lang="zh-CN" sz="1800" kern="0" dirty="0">
                          <a:solidFill>
                            <a:srgbClr val="FF0000"/>
                          </a:solidFill>
                          <a:effectLst/>
                        </a:rPr>
                        <a:t>？</a:t>
                      </a:r>
                      <a:r>
                        <a:rPr lang="en-US" sz="1800" kern="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（一）直接费用：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设备费：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材料费：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测试化验加工费：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燃料及动力费：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差旅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会议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国际合作与交流费：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出版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文献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信息传播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知识产权事务费：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劳务费：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专家咨询费：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其他支出：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（二）间接费用：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绩效支出：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其他费用：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23528" y="1052736"/>
            <a:ext cx="756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七、存在问题及解决方案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75" y="1772816"/>
            <a:ext cx="10948499" cy="4392488"/>
            <a:chOff x="499868" y="1772816"/>
            <a:chExt cx="8320604" cy="4392488"/>
          </a:xfrm>
        </p:grpSpPr>
        <p:grpSp>
          <p:nvGrpSpPr>
            <p:cNvPr id="7" name="组合 6"/>
            <p:cNvGrpSpPr/>
            <p:nvPr/>
          </p:nvGrpSpPr>
          <p:grpSpPr>
            <a:xfrm>
              <a:off x="499868" y="1772816"/>
              <a:ext cx="8320604" cy="4392488"/>
              <a:chOff x="499868" y="1772816"/>
              <a:chExt cx="8320604" cy="39604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9986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4400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001778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存在问题</a:t>
              </a:r>
              <a:endParaRPr lang="zh-CN" alt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86481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解决方案</a:t>
              </a:r>
              <a:endParaRPr lang="zh-CN" altLang="en-US" sz="20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7584" y="23082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1.</a:t>
              </a:r>
              <a:r>
                <a:rPr lang="zh-CN" altLang="en-US" sz="2000" dirty="0"/>
                <a:t>项目延期：是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2.</a:t>
              </a:r>
              <a:r>
                <a:rPr lang="zh-CN" altLang="en-US" sz="2000" dirty="0"/>
                <a:t>人员调整：是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经费调整：是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单位变更：是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4.</a:t>
              </a:r>
              <a:r>
                <a:rPr lang="zh-CN" altLang="en-US" sz="2000" dirty="0"/>
                <a:t>其他问题：</a:t>
              </a:r>
              <a:endParaRPr lang="zh-CN" altLang="en-US" sz="2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4048" y="24606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1.</a:t>
              </a:r>
              <a:r>
                <a:rPr lang="zh-CN" altLang="en-US" sz="2000" dirty="0"/>
                <a:t>项目延期：</a:t>
              </a:r>
              <a:endParaRPr lang="en-US" altLang="zh-CN" sz="2000" dirty="0"/>
            </a:p>
            <a:p>
              <a:r>
                <a:rPr lang="en-US" altLang="zh-CN" sz="2000" dirty="0"/>
                <a:t>2.</a:t>
              </a:r>
              <a:r>
                <a:rPr lang="zh-CN" altLang="en-US" sz="2000" dirty="0"/>
                <a:t>人员调整：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经费调整：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单位变更：</a:t>
              </a:r>
              <a:endParaRPr lang="en-US" altLang="zh-CN" sz="2000" dirty="0"/>
            </a:p>
            <a:p>
              <a:r>
                <a:rPr lang="en-US" altLang="zh-CN" sz="2000" dirty="0"/>
                <a:t>4.</a:t>
              </a:r>
              <a:r>
                <a:rPr lang="zh-CN" altLang="en-US" sz="2000" dirty="0"/>
                <a:t>其他问题：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med">
    <p:pull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1"/>
          <a:srcRect r="48460"/>
          <a:stretch>
            <a:fillRect/>
          </a:stretch>
        </p:blipFill>
        <p:spPr bwMode="auto">
          <a:xfrm>
            <a:off x="66675" y="71755"/>
            <a:ext cx="376047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39" name="Picture 9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 b="16010"/>
          <a:stretch>
            <a:fillRect/>
          </a:stretch>
        </p:blipFill>
        <p:spPr bwMode="auto">
          <a:xfrm>
            <a:off x="3963988" y="5708650"/>
            <a:ext cx="8228012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0" y="6323013"/>
            <a:ext cx="2955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16751" y="2387496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敬请专家指正。</a:t>
            </a:r>
            <a:endParaRPr lang="zh-CN" altLang="en-US" sz="5400" b="1" cap="all" dirty="0"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100873" y="1016104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目 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0873" y="1662216"/>
            <a:ext cx="77041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一、研究目标和技术路线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二、总体完成情况及阶段成果（重点）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三、年度计划完成情况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四、研究工作的主要进展（重点）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五、下一阶段工作计划（重点）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六、经费使用情况（重点）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七、存在问题及解决方案（重点）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图片 1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458575" y="6248400"/>
            <a:ext cx="65722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一、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研究目标和技术路线</a:t>
            </a:r>
            <a:endParaRPr lang="zh-CN" altLang="en-US" sz="2800" dirty="0"/>
          </a:p>
        </p:txBody>
      </p:sp>
      <p:sp>
        <p:nvSpPr>
          <p:cNvPr id="7" name="文本框 2"/>
          <p:cNvSpPr txBox="1"/>
          <p:nvPr/>
        </p:nvSpPr>
        <p:spPr>
          <a:xfrm>
            <a:off x="611188" y="1916113"/>
            <a:ext cx="75612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（一）立项背景与研究目标（简要描述）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1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/>
          <p:nvPr/>
        </p:nvSpPr>
        <p:spPr>
          <a:xfrm>
            <a:off x="437820" y="1125538"/>
            <a:ext cx="75612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（二）研究方案与技术路线（提供任务书原图备查）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81755" y="1046651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二、总体完成情况及阶段成果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03" y="1829905"/>
            <a:ext cx="5031728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33293" y="1829905"/>
            <a:ext cx="5215954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1192969" y="2059905"/>
            <a:ext cx="4389124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6249192" y="2059904"/>
            <a:ext cx="36734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  <a:endParaRPr lang="zh-CN" altLang="zh-CN" b="1" dirty="0"/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7442" y="1125538"/>
            <a:ext cx="514139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7900" y="1125538"/>
            <a:ext cx="540067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77285" y="1396410"/>
            <a:ext cx="3671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73800" y="1422400"/>
            <a:ext cx="367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  <a:endParaRPr lang="zh-CN" altLang="zh-CN" b="1" dirty="0"/>
          </a:p>
        </p:txBody>
      </p:sp>
    </p:spTree>
  </p:cSld>
  <p:clrMapOvr>
    <a:masterClrMapping/>
  </p:clrMapOvr>
  <p:transition spd="med">
    <p:pull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/>
                <a:gridCol w="2159781"/>
                <a:gridCol w="189319"/>
                <a:gridCol w="1563476"/>
                <a:gridCol w="5516664"/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513629">
                <a:tc rowSpan="9">
                  <a:txBody>
                    <a:bodyPr/>
                    <a:lstStyle>
                      <a:lvl1pPr marL="71755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717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现阶段成果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获奖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篇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编撰著作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 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/>
                <a:gridCol w="2159781"/>
                <a:gridCol w="189319"/>
                <a:gridCol w="1563476"/>
                <a:gridCol w="5516664"/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513629">
                <a:tc rowSpan="9">
                  <a:txBody>
                    <a:bodyPr/>
                    <a:lstStyle>
                      <a:lvl1pPr marL="71755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717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现阶段成果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篇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   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获奖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其他成果</a:t>
                      </a:r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980728"/>
            <a:ext cx="75612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三、年度计划完成情况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0573" y="1857498"/>
          <a:ext cx="10248412" cy="4465257"/>
        </p:xfrm>
        <a:graphic>
          <a:graphicData uri="http://schemas.openxmlformats.org/drawingml/2006/table">
            <a:tbl>
              <a:tblPr/>
              <a:tblGrid>
                <a:gridCol w="2142483"/>
                <a:gridCol w="3264160"/>
                <a:gridCol w="4841769"/>
              </a:tblGrid>
              <a:tr h="182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 dir="ld"/>
  </p:transition>
</p:sld>
</file>

<file path=ppt/tags/tag1.xml><?xml version="1.0" encoding="utf-8"?>
<p:tagLst xmlns:p="http://schemas.openxmlformats.org/presentationml/2006/main">
  <p:tag name="commondata" val="eyJoZGlkIjoiMTc0NmY3MTY4MjdhYWQ3OTg1OTVkZjMwODBjOTc4Nm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</Words>
  <Application>WPS 演示</Application>
  <PresentationFormat>宽屏</PresentationFormat>
  <Paragraphs>434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等线</vt:lpstr>
      <vt:lpstr>等线 Light</vt:lpstr>
      <vt:lpstr>黑体</vt:lpstr>
      <vt:lpstr>Calibri</vt:lpstr>
      <vt:lpstr>Times New Roman</vt:lpstr>
      <vt:lpstr>Calibri</vt:lpstr>
      <vt:lpstr>Times New Roman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</dc:title>
  <dc:creator>XiaoJian</dc:creator>
  <cp:lastModifiedBy>熠熠生辉</cp:lastModifiedBy>
  <cp:revision>96</cp:revision>
  <dcterms:created xsi:type="dcterms:W3CDTF">2018-01-19T14:56:00Z</dcterms:created>
  <dcterms:modified xsi:type="dcterms:W3CDTF">2024-06-19T09:35:14Z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B54DC3D450054D09BF5FF935AACD88BF_12</vt:lpwstr>
  </property>
  <property fmtid="{D5CDD505-2E9C-101B-9397-08002B2CF9AE}" pid="3" name="KSOProductBuildVer">
    <vt:lpwstr>2052-12.1.0.17133</vt:lpwstr>
  </property>
</Properties>
</file>